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15" r:id="rId1"/>
    <p:sldMasterId id="2147483728" r:id="rId2"/>
    <p:sldMasterId id="2147483740" r:id="rId3"/>
  </p:sldMasterIdLst>
  <p:notesMasterIdLst>
    <p:notesMasterId r:id="rId19"/>
  </p:notesMasterIdLst>
  <p:sldIdLst>
    <p:sldId id="256" r:id="rId4"/>
    <p:sldId id="257" r:id="rId5"/>
    <p:sldId id="258" r:id="rId6"/>
    <p:sldId id="261" r:id="rId7"/>
    <p:sldId id="260" r:id="rId8"/>
    <p:sldId id="262" r:id="rId9"/>
    <p:sldId id="265" r:id="rId10"/>
    <p:sldId id="264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25A"/>
    <a:srgbClr val="5A05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49"/>
    <p:restoredTop sz="94674"/>
  </p:normalViewPr>
  <p:slideViewPr>
    <p:cSldViewPr snapToGrid="0" snapToObjects="1">
      <p:cViewPr varScale="1">
        <p:scale>
          <a:sx n="131" d="100"/>
          <a:sy n="131" d="100"/>
        </p:scale>
        <p:origin x="3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2" d="100"/>
          <a:sy n="72" d="100"/>
        </p:scale>
        <p:origin x="3592" y="21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heme" Target="theme/theme1.xml"/></Relationships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0185E1-C45F-C543-893E-48E276FF3E75}" type="datetimeFigureOut">
              <a:rPr lang="en-US" smtClean="0"/>
              <a:t>10/24/18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08B87E-4C85-4C4A-ADC1-6C40DBC3FA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637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8B87E-4C85-4C4A-ADC1-6C40DBC3FAC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9407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3DE73FAD-3587-F544-B2BE-6466AC8A109C}" type="datetime1">
              <a:rPr lang="en-US" smtClean="0"/>
              <a:pPr/>
              <a:t>10/24/18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Defensive Security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8E1F921-A5F7-F646-A9F8-86841FAA8E1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00025A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85746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344E5-BEE5-5948-A4ED-798C99DA4064}" type="datetime1">
              <a:rPr lang="en-US" smtClean="0"/>
              <a:t>10/24/18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Defensive Security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7015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D1164-613C-0046-95CA-DB56858B3163}" type="datetime1">
              <a:rPr lang="en-US" smtClean="0"/>
              <a:t>10/24/18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Defensive Security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2776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DC4AD8C1-0C1F-F34D-AC81-DB9968CB9F0A}" type="datetime1">
              <a:rPr lang="en-US" smtClean="0"/>
              <a:pPr/>
              <a:t>10/24/18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Offensive Security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8E1F921-A5F7-F646-A9F8-86841FAA8E1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5A0500"/>
          </a:solidFill>
          <a:ln w="1397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DB25564-D9A2-2D47-8EDE-CF5EFC4E121F}"/>
              </a:ext>
            </a:extLst>
          </p:cNvPr>
          <p:cNvCxnSpPr>
            <a:cxnSpLocks/>
          </p:cNvCxnSpPr>
          <p:nvPr/>
        </p:nvCxnSpPr>
        <p:spPr>
          <a:xfrm>
            <a:off x="471948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70890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89F03-624A-F442-94BE-759EC6746724}" type="datetime1">
              <a:rPr lang="en-US" smtClean="0"/>
              <a:t>10/24/18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Offensive Security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9644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C5F8D-7DE4-0447-A629-B4378C8619DF}" type="datetime1">
              <a:rPr lang="en-US" smtClean="0"/>
              <a:t>10/24/18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Offensive Security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667030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FBAB29-9572-2246-AC73-417016831C77}" type="datetime1">
              <a:rPr lang="en-US" smtClean="0"/>
              <a:t>10/24/18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Offensive Security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0424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42296-9D6C-0E4D-BA42-FE5D17F3EACA}" type="datetime1">
              <a:rPr lang="en-US" smtClean="0"/>
              <a:t>10/24/18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Offensive Security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4297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C55AE-F7D5-314A-ADF7-757E518E1CE2}" type="datetime1">
              <a:rPr lang="en-US" smtClean="0"/>
              <a:t>10/24/18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Offensive Security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1512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E19D7-2DFC-8B41-9582-E40CBDE67067}" type="datetime1">
              <a:rPr lang="en-US" smtClean="0"/>
              <a:t>10/24/18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Offensive Security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65730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495D3-E4C5-AA4F-89E3-D47689F6128A}" type="datetime1">
              <a:rPr lang="en-US" smtClean="0"/>
              <a:t>10/24/18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Offensive Security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6433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1872" y="1828800"/>
            <a:ext cx="8595360" cy="435133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062CD-73A9-8640-BEF5-26DA6A57DF95}" type="datetime1">
              <a:rPr lang="en-US" smtClean="0"/>
              <a:t>10/24/18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Defensive Security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682625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27B73E-A4E1-AE4F-B754-1674B87AF8E8}" type="datetime1">
              <a:rPr lang="en-US" smtClean="0"/>
              <a:t>10/24/18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Offensive Security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88578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91656-CF5B-F945-AE6A-4AEAB8EF023B}" type="datetime1">
              <a:rPr lang="en-US" smtClean="0"/>
              <a:t>10/24/18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Offensive Security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07076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E1A5A-DA33-1C4A-8635-B3E4BF2382F0}" type="datetime1">
              <a:rPr lang="en-US" smtClean="0"/>
              <a:t>10/24/18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Offensive Security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51475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3DE73FAD-3587-F544-B2BE-6466AC8A109C}" type="datetime1">
              <a:rPr lang="en-US" smtClean="0"/>
              <a:pPr/>
              <a:t>10/24/18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Defensive Security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8E1F921-A5F7-F646-A9F8-86841FAA8E1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0002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B5361E5-39B3-B745-A790-44BD912DECA1}"/>
              </a:ext>
            </a:extLst>
          </p:cNvPr>
          <p:cNvCxnSpPr>
            <a:cxnSpLocks/>
          </p:cNvCxnSpPr>
          <p:nvPr userDrawn="1"/>
        </p:nvCxnSpPr>
        <p:spPr>
          <a:xfrm>
            <a:off x="45720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910361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1872" y="1828800"/>
            <a:ext cx="8595360" cy="435133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062CD-73A9-8640-BEF5-26DA6A57DF95}" type="datetime1">
              <a:rPr lang="en-US" smtClean="0"/>
              <a:t>10/24/18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Defensive Security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78952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2D954-C9E7-6D4F-8E0E-A345338EBD9B}" type="datetime1">
              <a:rPr lang="en-US" smtClean="0"/>
              <a:t>10/24/18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Defensive Security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11065313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254A4-4B89-1A47-90EB-7298AB48FAA0}" type="datetime1">
              <a:rPr lang="en-US" smtClean="0"/>
              <a:t>10/24/18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Defensive Security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98868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DE560-E3B3-1546-8CD4-D20043A7E500}" type="datetime1">
              <a:rPr lang="en-US" smtClean="0"/>
              <a:t>10/24/18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Defensive Security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50215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50D0B-982D-1643-B75C-49E809E267EC}" type="datetime1">
              <a:rPr lang="en-US" smtClean="0"/>
              <a:t>10/24/18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Defensive Security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88867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D55B0-9A89-9546-B1DB-E44F3E7A9362}" type="datetime1">
              <a:rPr lang="en-US" smtClean="0"/>
              <a:t>10/24/18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Defensive Security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9642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2D954-C9E7-6D4F-8E0E-A345338EBD9B}" type="datetime1">
              <a:rPr lang="en-US" smtClean="0"/>
              <a:t>10/24/18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Defensive Security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3441245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22F875-1120-814E-9B1F-BA9F7E5252C6}" type="datetime1">
              <a:rPr lang="en-US" smtClean="0"/>
              <a:t>10/24/18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Defensive Security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59631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4A5F8-5DCF-6C40-A19A-A8F9379A7E60}" type="datetime1">
              <a:rPr lang="en-US" smtClean="0"/>
              <a:t>10/24/18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Defensive Security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49472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344E5-BEE5-5948-A4ED-798C99DA4064}" type="datetime1">
              <a:rPr lang="en-US" smtClean="0"/>
              <a:t>10/24/18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Defensive Security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59547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D1164-613C-0046-95CA-DB56858B3163}" type="datetime1">
              <a:rPr lang="en-US" smtClean="0"/>
              <a:t>10/24/18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Defensive Security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253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254A4-4B89-1A47-90EB-7298AB48FAA0}" type="datetime1">
              <a:rPr lang="en-US" smtClean="0"/>
              <a:t>10/24/18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Defensive Security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7580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DE560-E3B3-1546-8CD4-D20043A7E500}" type="datetime1">
              <a:rPr lang="en-US" smtClean="0"/>
              <a:t>10/24/18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Defensive Security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9868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50D0B-982D-1643-B75C-49E809E267EC}" type="datetime1">
              <a:rPr lang="en-US" smtClean="0"/>
              <a:t>10/24/18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Defensive Security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5804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D55B0-9A89-9546-B1DB-E44F3E7A9362}" type="datetime1">
              <a:rPr lang="en-US" smtClean="0"/>
              <a:t>10/24/18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Defensive Security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8489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22F875-1120-814E-9B1F-BA9F7E5252C6}" type="datetime1">
              <a:rPr lang="en-US" smtClean="0"/>
              <a:t>10/24/18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Defensive Security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204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4A5F8-5DCF-6C40-A19A-A8F9379A7E60}" type="datetime1">
              <a:rPr lang="en-US" smtClean="0"/>
              <a:t>10/24/18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Defensive Security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278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00025A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2D572E2D-0ADF-6945-BF17-F43434EBB4CA}" type="datetime1">
              <a:rPr lang="en-US" smtClean="0"/>
              <a:t>10/24/18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Defensive Security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5837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  <p:sldLayoutId id="2147483727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Arial" charset="0"/>
          <a:ea typeface="Arial" charset="0"/>
          <a:cs typeface="Arial" charset="0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Arial" charset="0"/>
          <a:ea typeface="Arial" charset="0"/>
          <a:cs typeface="Arial" charset="0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Arial" charset="0"/>
          <a:ea typeface="Arial" charset="0"/>
          <a:cs typeface="Arial" charset="0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Arial" charset="0"/>
          <a:ea typeface="Arial" charset="0"/>
          <a:cs typeface="Arial" charset="0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5A0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25F50A3C-03FE-0944-962D-99ED5EF466D0}" type="datetime1">
              <a:rPr lang="en-US" smtClean="0"/>
              <a:t>10/24/18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/>
              <a:t>Offensive Security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099DBD3-609D-B947-8E13-BC34A7933DE1}"/>
              </a:ext>
            </a:extLst>
          </p:cNvPr>
          <p:cNvCxnSpPr>
            <a:cxnSpLocks/>
          </p:cNvCxnSpPr>
          <p:nvPr/>
        </p:nvCxnSpPr>
        <p:spPr>
          <a:xfrm>
            <a:off x="1129284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904797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9" r:id="rId1"/>
    <p:sldLayoutId id="2147483730" r:id="rId2"/>
    <p:sldLayoutId id="2147483731" r:id="rId3"/>
    <p:sldLayoutId id="2147483732" r:id="rId4"/>
    <p:sldLayoutId id="2147483733" r:id="rId5"/>
    <p:sldLayoutId id="2147483734" r:id="rId6"/>
    <p:sldLayoutId id="2147483735" r:id="rId7"/>
    <p:sldLayoutId id="2147483736" r:id="rId8"/>
    <p:sldLayoutId id="2147483737" r:id="rId9"/>
    <p:sldLayoutId id="2147483738" r:id="rId10"/>
    <p:sldLayoutId id="214748373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2400" kern="1200" spc="1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85000"/>
              <a:lumOff val="15000"/>
            </a:schemeClr>
          </a:solidFill>
          <a:latin typeface="Arial" charset="0"/>
          <a:ea typeface="Arial" charset="0"/>
          <a:cs typeface="Arial" charset="0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85000"/>
              <a:lumOff val="15000"/>
            </a:schemeClr>
          </a:solidFill>
          <a:latin typeface="Arial" charset="0"/>
          <a:ea typeface="Arial" charset="0"/>
          <a:cs typeface="Arial" charset="0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Arial" charset="0"/>
          <a:ea typeface="Arial" charset="0"/>
          <a:cs typeface="Arial" charset="0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Arial" charset="0"/>
          <a:ea typeface="Arial" charset="0"/>
          <a:cs typeface="Arial" charset="0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0002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2D572E2D-0ADF-6945-BF17-F43434EBB4CA}" type="datetime1">
              <a:rPr lang="en-US" smtClean="0"/>
              <a:t>10/24/18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Defensive Security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879DC88-85DA-8B4D-80DA-755C89DBEF5D}"/>
              </a:ext>
            </a:extLst>
          </p:cNvPr>
          <p:cNvCxnSpPr>
            <a:cxnSpLocks/>
          </p:cNvCxnSpPr>
          <p:nvPr/>
        </p:nvCxnSpPr>
        <p:spPr>
          <a:xfrm>
            <a:off x="1129284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693748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1" r:id="rId1"/>
    <p:sldLayoutId id="2147483742" r:id="rId2"/>
    <p:sldLayoutId id="2147483743" r:id="rId3"/>
    <p:sldLayoutId id="2147483744" r:id="rId4"/>
    <p:sldLayoutId id="2147483745" r:id="rId5"/>
    <p:sldLayoutId id="2147483746" r:id="rId6"/>
    <p:sldLayoutId id="2147483747" r:id="rId7"/>
    <p:sldLayoutId id="2147483748" r:id="rId8"/>
    <p:sldLayoutId id="2147483749" r:id="rId9"/>
    <p:sldLayoutId id="2147483750" r:id="rId10"/>
    <p:sldLayoutId id="2147483751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Arial" charset="0"/>
          <a:ea typeface="Arial" charset="0"/>
          <a:cs typeface="Arial" charset="0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Arial" charset="0"/>
          <a:ea typeface="Arial" charset="0"/>
          <a:cs typeface="Arial" charset="0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Arial" charset="0"/>
          <a:ea typeface="Arial" charset="0"/>
          <a:cs typeface="Arial" charset="0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Arial" charset="0"/>
          <a:ea typeface="Arial" charset="0"/>
          <a:cs typeface="Arial" charset="0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Offensive Security</a:t>
            </a:r>
          </a:p>
        </p:txBody>
      </p:sp>
    </p:spTree>
    <p:extLst>
      <p:ext uri="{BB962C8B-B14F-4D97-AF65-F5344CB8AC3E}">
        <p14:creationId xmlns:p14="http://schemas.microsoft.com/office/powerpoint/2010/main" val="12198988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B9E031-3370-954D-9A06-A9E0678D1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Intelligence Gathering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3DAA2-4834-7C4E-B739-71506FF871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Usually largest phase of an assessment</a:t>
            </a:r>
          </a:p>
          <a:p>
            <a:r>
              <a:rPr lang="en-US" dirty="0"/>
              <a:t>Various levels</a:t>
            </a:r>
          </a:p>
          <a:p>
            <a:r>
              <a:rPr lang="en-US" dirty="0"/>
              <a:t>Passive</a:t>
            </a:r>
          </a:p>
          <a:p>
            <a:pPr lvl="1"/>
            <a:r>
              <a:rPr lang="en-US" dirty="0"/>
              <a:t>OSINT</a:t>
            </a:r>
          </a:p>
          <a:p>
            <a:pPr lvl="1"/>
            <a:endParaRPr lang="en-US" dirty="0"/>
          </a:p>
          <a:p>
            <a:r>
              <a:rPr lang="en-US" dirty="0"/>
              <a:t>Active</a:t>
            </a:r>
          </a:p>
          <a:p>
            <a:pPr lvl="1"/>
            <a:r>
              <a:rPr lang="en-US" dirty="0"/>
              <a:t>Scanning a network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DD7181-2797-9E4A-9A94-33990A0F5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Offensive Security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DA4F05-6655-9C4B-8526-5A7192ABD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37987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1EB38-3DE6-284F-9C6B-0D7FBD49B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Threat Modeling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EAE30E-C64C-C047-A3B9-7667DD17B6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From PTES</a:t>
            </a:r>
          </a:p>
          <a:p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Gather information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Determine assets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Identify threats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Map assets to threats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12F3B3-6B17-EC41-85B2-05F5192533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Offensive Security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499417-1308-D04A-A0B6-4891BBC6F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99189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4CD4C1-A889-F046-8CD5-AFE37E264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Vulnerability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63BA53-2140-584A-829D-6F6191555A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Passive</a:t>
            </a:r>
          </a:p>
          <a:p>
            <a:pPr lvl="1"/>
            <a:r>
              <a:rPr lang="en-US" dirty="0"/>
              <a:t>Metadata</a:t>
            </a:r>
          </a:p>
          <a:p>
            <a:pPr lvl="1"/>
            <a:r>
              <a:rPr lang="en-US" dirty="0"/>
              <a:t>Monitoring network traffic</a:t>
            </a:r>
          </a:p>
          <a:p>
            <a:r>
              <a:rPr lang="en-US" dirty="0"/>
              <a:t>Active </a:t>
            </a:r>
          </a:p>
          <a:p>
            <a:pPr lvl="1"/>
            <a:r>
              <a:rPr lang="en-US" dirty="0"/>
              <a:t>Scanning</a:t>
            </a:r>
          </a:p>
          <a:p>
            <a:pPr lvl="2"/>
            <a:r>
              <a:rPr lang="en-US" dirty="0"/>
              <a:t>Service based</a:t>
            </a:r>
          </a:p>
          <a:p>
            <a:pPr lvl="2"/>
            <a:r>
              <a:rPr lang="en-US" dirty="0"/>
              <a:t>Banner grabbing</a:t>
            </a:r>
          </a:p>
          <a:p>
            <a:pPr lvl="2"/>
            <a:r>
              <a:rPr lang="en-US" dirty="0"/>
              <a:t>Etc.</a:t>
            </a:r>
          </a:p>
          <a:p>
            <a:r>
              <a:rPr lang="en-US" dirty="0"/>
              <a:t>Research</a:t>
            </a:r>
          </a:p>
          <a:p>
            <a:pPr lvl="1"/>
            <a:r>
              <a:rPr lang="en-US" dirty="0"/>
              <a:t>Once you have all this information compiled, make it actionable</a:t>
            </a:r>
          </a:p>
          <a:p>
            <a:pPr lvl="2"/>
            <a:r>
              <a:rPr lang="en-US" dirty="0"/>
              <a:t>For a </a:t>
            </a:r>
            <a:r>
              <a:rPr lang="en-US" dirty="0" err="1"/>
              <a:t>vuln</a:t>
            </a:r>
            <a:r>
              <a:rPr lang="en-US" dirty="0"/>
              <a:t>, find the exploit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7EBF0A-106E-C542-832E-C616BCDAA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Offensive Security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D15953-63ED-D34C-9396-830CE2496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38173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126CC4-452C-9748-93EC-1AEC7A116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Exploitation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DC4B7B-BE78-624A-A1DC-4C36EEF3B3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fun part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Exploit could be:</a:t>
            </a:r>
          </a:p>
          <a:p>
            <a:pPr lvl="1"/>
            <a:r>
              <a:rPr lang="en-US" dirty="0"/>
              <a:t>Vulnerability</a:t>
            </a:r>
          </a:p>
          <a:p>
            <a:pPr lvl="1"/>
            <a:r>
              <a:rPr lang="en-US" dirty="0"/>
              <a:t>Mis-configuration</a:t>
            </a:r>
          </a:p>
          <a:p>
            <a:pPr lvl="1"/>
            <a:r>
              <a:rPr lang="en-US" dirty="0"/>
              <a:t>Business logic flaw</a:t>
            </a:r>
          </a:p>
          <a:p>
            <a:pPr lvl="1"/>
            <a:endParaRPr lang="en-US" dirty="0"/>
          </a:p>
          <a:p>
            <a:r>
              <a:rPr lang="en-US" dirty="0"/>
              <a:t>What is going to give us initial access to a target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D6BF8E-CEE7-2746-BBD0-CB8A023C4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Offensive Security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358E95-9B56-E94B-BBD5-C6ED70DD3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18915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EF9D14-9F47-2F42-A772-F108D2429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 Exploitation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6DFC7B-D0C9-D643-AC2F-67B70AD560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Privilege Escalation</a:t>
            </a:r>
          </a:p>
          <a:p>
            <a:pPr lvl="1"/>
            <a:r>
              <a:rPr lang="en-US" dirty="0"/>
              <a:t>Exploit</a:t>
            </a:r>
          </a:p>
          <a:p>
            <a:pPr lvl="1"/>
            <a:r>
              <a:rPr lang="en-US" dirty="0"/>
              <a:t>Misconfiguration</a:t>
            </a:r>
          </a:p>
          <a:p>
            <a:r>
              <a:rPr lang="en-US" dirty="0"/>
              <a:t>Pivoting</a:t>
            </a:r>
          </a:p>
          <a:p>
            <a:pPr lvl="1"/>
            <a:r>
              <a:rPr lang="en-US" dirty="0"/>
              <a:t>Finding HVT’s</a:t>
            </a:r>
          </a:p>
          <a:p>
            <a:pPr lvl="1"/>
            <a:r>
              <a:rPr lang="en-US" dirty="0"/>
              <a:t>Finding targets with less security</a:t>
            </a:r>
          </a:p>
          <a:p>
            <a:r>
              <a:rPr lang="en-US" dirty="0"/>
              <a:t>Persistence</a:t>
            </a:r>
          </a:p>
          <a:p>
            <a:pPr lvl="1"/>
            <a:r>
              <a:rPr lang="en-US" dirty="0"/>
              <a:t>Hide</a:t>
            </a:r>
          </a:p>
          <a:p>
            <a:pPr lvl="1"/>
            <a:r>
              <a:rPr lang="en-US" dirty="0"/>
              <a:t>Switch to low and slow C2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2DE66D-1C02-7B48-A240-CA0E1DDE6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Offensive Security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A8795E-9605-284B-9D22-386D89C56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85733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306FC-8D72-9149-BC95-B7F13DB87A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EF9C29-E1F1-DA45-9A2E-8DED555964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You should be reporting for the duration of the methodology</a:t>
            </a:r>
          </a:p>
          <a:p>
            <a:r>
              <a:rPr lang="en-US" dirty="0"/>
              <a:t>Putting together your findings</a:t>
            </a:r>
          </a:p>
          <a:p>
            <a:r>
              <a:rPr lang="en-US" dirty="0"/>
              <a:t>The way findings are presented is important</a:t>
            </a:r>
          </a:p>
          <a:p>
            <a:endParaRPr lang="en-US" dirty="0"/>
          </a:p>
          <a:p>
            <a:r>
              <a:rPr lang="en-US" dirty="0"/>
              <a:t>Usually some metric to score findings</a:t>
            </a:r>
          </a:p>
          <a:p>
            <a:pPr lvl="1"/>
            <a:r>
              <a:rPr lang="en-US" dirty="0"/>
              <a:t>Low, medium, high</a:t>
            </a:r>
          </a:p>
          <a:p>
            <a:pPr lvl="1"/>
            <a:r>
              <a:rPr lang="en-US" dirty="0"/>
              <a:t>CVSS</a:t>
            </a:r>
          </a:p>
          <a:p>
            <a:pPr lvl="1"/>
            <a:r>
              <a:rPr lang="en-US" dirty="0"/>
              <a:t>DREAD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E86960-6436-DA4A-998D-7BE6A6ECA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Offensive Security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1DAE9E-71F7-3D49-9D90-792401AAD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82561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A291CA-E143-EF49-80E8-CDC1211B7B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1368" y="1253332"/>
            <a:ext cx="8595360" cy="4351337"/>
          </a:xfrm>
        </p:spPr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Ok, so you got the gig. Time to get to work. So you sit down at your laptop and are ready to start </a:t>
            </a:r>
            <a:r>
              <a:rPr lang="en-US" dirty="0" err="1"/>
              <a:t>poppin</a:t>
            </a:r>
            <a:r>
              <a:rPr lang="en-US" dirty="0"/>
              <a:t>’ shells left and right and make your way to domain admin…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4000" i="1" dirty="0"/>
              <a:t>Now what?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5F8618-8278-2140-A960-7E8114C63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Offensive Security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415DFD-7D32-CA44-8309-E9E09A85E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06957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03663-1811-3049-BF2F-541D78F1A5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Attacker 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459537-D5B7-FA49-B1F9-EA33B015F5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Organized way of </a:t>
            </a:r>
            <a:r>
              <a:rPr lang="en-US"/>
              <a:t>completing a </a:t>
            </a:r>
            <a:r>
              <a:rPr lang="en-US" dirty="0"/>
              <a:t>test</a:t>
            </a:r>
          </a:p>
          <a:p>
            <a:r>
              <a:rPr lang="en-US" dirty="0"/>
              <a:t>General guideline</a:t>
            </a:r>
          </a:p>
          <a:p>
            <a:pPr lvl="1"/>
            <a:r>
              <a:rPr lang="en-US" dirty="0"/>
              <a:t>Not usually perfectly followed</a:t>
            </a:r>
          </a:p>
          <a:p>
            <a:r>
              <a:rPr lang="en-US" dirty="0"/>
              <a:t>Depends on the details of the test</a:t>
            </a:r>
          </a:p>
          <a:p>
            <a:endParaRPr lang="en-US" dirty="0"/>
          </a:p>
          <a:p>
            <a:r>
              <a:rPr lang="en-US" dirty="0"/>
              <a:t>”Cyber kill chain”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A74257-1786-8540-A681-DF3DEFF83A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Offensive Security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91A881-7949-9B45-BC1A-5C3304B77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7633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B2A88A-DA01-DE4C-99E0-8B206A382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4370832" cy="1325562"/>
          </a:xfrm>
        </p:spPr>
        <p:txBody>
          <a:bodyPr/>
          <a:lstStyle/>
          <a:p>
            <a:r>
              <a:rPr lang="en-US" dirty="0"/>
              <a:t>Lockheed Martin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EF8BFA-5B2E-C34F-8FD0-E48FB37F7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Offensive Security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092862-6B37-294A-AD5E-6D38AF12E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4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0C1E90-B1DC-A942-9266-5D98DA8B0C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9424" y="365760"/>
            <a:ext cx="4864608" cy="567030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93B4FD6-5F51-E749-87B2-684CC2211BD8}"/>
              </a:ext>
            </a:extLst>
          </p:cNvPr>
          <p:cNvSpPr txBox="1"/>
          <p:nvPr/>
        </p:nvSpPr>
        <p:spPr>
          <a:xfrm>
            <a:off x="1621536" y="6284396"/>
            <a:ext cx="85667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www.lockheedmartin.com</a:t>
            </a:r>
            <a:r>
              <a:rPr lang="en-US" dirty="0"/>
              <a:t>/</a:t>
            </a:r>
            <a:r>
              <a:rPr lang="en-US" dirty="0" err="1"/>
              <a:t>en</a:t>
            </a:r>
            <a:r>
              <a:rPr lang="en-US" dirty="0"/>
              <a:t>-us/capabilities/cyber/cyber-kill-</a:t>
            </a:r>
            <a:r>
              <a:rPr lang="en-US" dirty="0" err="1"/>
              <a:t>chain.html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21928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8B876A-BA43-DC42-8CAB-27D3E58A7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Offensive Security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398BAF-51FD-7A47-8EE6-A33F639EC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5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513B0F-15BF-874F-AE1B-35FF94BB9D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7852" y="621564"/>
            <a:ext cx="7956296" cy="561487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AECF492-8FC1-E946-989D-95DDCC55E00F}"/>
              </a:ext>
            </a:extLst>
          </p:cNvPr>
          <p:cNvSpPr txBox="1"/>
          <p:nvPr/>
        </p:nvSpPr>
        <p:spPr>
          <a:xfrm>
            <a:off x="3539050" y="6354149"/>
            <a:ext cx="51139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attack.mitre.org</a:t>
            </a:r>
            <a:r>
              <a:rPr lang="en-US" dirty="0"/>
              <a:t>/wiki/</a:t>
            </a:r>
            <a:r>
              <a:rPr lang="en-US" dirty="0" err="1"/>
              <a:t>ATT&amp;CK_Matrix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94131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920B998-DEFB-974A-BF79-3E907C6CD6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98637" y="1431991"/>
            <a:ext cx="8594725" cy="3994019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17AF08-BDFB-4547-A86E-9F9B31F92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Offensive Security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05C557-A57E-8549-B287-658BCCF36C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6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799498-8D9A-AD4F-9493-600CBFE5167E}"/>
              </a:ext>
            </a:extLst>
          </p:cNvPr>
          <p:cNvSpPr txBox="1"/>
          <p:nvPr/>
        </p:nvSpPr>
        <p:spPr>
          <a:xfrm>
            <a:off x="1664337" y="6284396"/>
            <a:ext cx="8863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www.swc.com</a:t>
            </a:r>
            <a:r>
              <a:rPr lang="en-US" dirty="0"/>
              <a:t>/blog/security/disrupting-cyber-kill-chain-</a:t>
            </a:r>
            <a:r>
              <a:rPr lang="en-US" dirty="0" err="1"/>
              <a:t>microsoft</a:t>
            </a:r>
            <a:r>
              <a:rPr lang="en-US" dirty="0"/>
              <a:t>-solutions</a:t>
            </a:r>
          </a:p>
        </p:txBody>
      </p:sp>
    </p:spTree>
    <p:extLst>
      <p:ext uri="{BB962C8B-B14F-4D97-AF65-F5344CB8AC3E}">
        <p14:creationId xmlns:p14="http://schemas.microsoft.com/office/powerpoint/2010/main" val="7718506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1A20B-0A69-7049-A571-9CAE54BA2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Published Methodologies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82470A-7DF8-A644-8870-3ED2FAAAA8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Source Security Testing Methodology Manual (OSSTMM)</a:t>
            </a:r>
          </a:p>
          <a:p>
            <a:r>
              <a:rPr lang="en-US" dirty="0"/>
              <a:t>Penetration Testing Execution Standard (PTES)</a:t>
            </a:r>
          </a:p>
          <a:p>
            <a:r>
              <a:rPr lang="en-US" dirty="0"/>
              <a:t>NIST 800-15</a:t>
            </a:r>
          </a:p>
          <a:p>
            <a:r>
              <a:rPr lang="en-US" dirty="0"/>
              <a:t>OWASP</a:t>
            </a:r>
          </a:p>
          <a:p>
            <a:r>
              <a:rPr lang="en-US" dirty="0"/>
              <a:t>PCI Penetration Testing Guide</a:t>
            </a:r>
          </a:p>
          <a:p>
            <a:r>
              <a:rPr lang="en-US" dirty="0" err="1"/>
              <a:t>Etc</a:t>
            </a:r>
            <a:r>
              <a:rPr lang="en-US" dirty="0"/>
              <a:t>…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08C442-7EA4-D846-B18C-A52612260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Offensive Security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930FE8-FF3A-844A-B366-3744E6BFC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97939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1A66D-8869-994B-90D0-BEEF122319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Penetration Testing Execution Standard (PTES)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746DF1-618E-ED43-8895-82F9C7E6EC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Pre-engagement Interactions (Planning)</a:t>
            </a:r>
          </a:p>
          <a:p>
            <a:r>
              <a:rPr lang="en-US" dirty="0"/>
              <a:t>Intelligence Gathering</a:t>
            </a:r>
          </a:p>
          <a:p>
            <a:r>
              <a:rPr lang="en-US" dirty="0"/>
              <a:t>Threat Modeling</a:t>
            </a:r>
          </a:p>
          <a:p>
            <a:r>
              <a:rPr lang="en-US" dirty="0"/>
              <a:t>Vulnerability Analysis</a:t>
            </a:r>
          </a:p>
          <a:p>
            <a:r>
              <a:rPr lang="en-US" dirty="0"/>
              <a:t>Exploitation</a:t>
            </a:r>
          </a:p>
          <a:p>
            <a:r>
              <a:rPr lang="en-US" dirty="0"/>
              <a:t>Post Exploitation</a:t>
            </a:r>
          </a:p>
          <a:p>
            <a:r>
              <a:rPr lang="en-US" dirty="0"/>
              <a:t>Reporting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52FBDF-3AB3-CA41-B971-B8F786904E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Offensive Security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D54591-0C71-604D-A255-000C5E15E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8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A6F49B-7E2F-8047-9E64-A29F13FC7918}"/>
              </a:ext>
            </a:extLst>
          </p:cNvPr>
          <p:cNvSpPr txBox="1"/>
          <p:nvPr/>
        </p:nvSpPr>
        <p:spPr>
          <a:xfrm>
            <a:off x="2533723" y="6172200"/>
            <a:ext cx="6051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www.pentest-standard.org</a:t>
            </a:r>
            <a:r>
              <a:rPr lang="en-US" dirty="0"/>
              <a:t>/</a:t>
            </a:r>
            <a:r>
              <a:rPr lang="en-US" dirty="0" err="1"/>
              <a:t>index.php</a:t>
            </a:r>
            <a:r>
              <a:rPr lang="en-US" dirty="0"/>
              <a:t>/</a:t>
            </a:r>
            <a:r>
              <a:rPr lang="en-US" dirty="0" err="1"/>
              <a:t>Main_Page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6840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CECC3-A09A-AC42-9443-2C3115BD7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Pre-engagement Interactions (Planning)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87B2D8-BFC5-5C47-B4AE-2C169549FB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Determine scope of test</a:t>
            </a:r>
          </a:p>
          <a:p>
            <a:pPr lvl="1"/>
            <a:r>
              <a:rPr lang="en-US" dirty="0"/>
              <a:t>Type of test</a:t>
            </a:r>
          </a:p>
          <a:p>
            <a:r>
              <a:rPr lang="en-US" dirty="0"/>
              <a:t>Define goals</a:t>
            </a:r>
          </a:p>
          <a:p>
            <a:r>
              <a:rPr lang="en-US" dirty="0"/>
              <a:t>Lines of communication</a:t>
            </a:r>
          </a:p>
          <a:p>
            <a:r>
              <a:rPr lang="en-US" dirty="0"/>
              <a:t>Paperwork &amp; signatures</a:t>
            </a:r>
          </a:p>
          <a:p>
            <a:r>
              <a:rPr lang="en-US" dirty="0"/>
              <a:t>Rules of Engagement</a:t>
            </a:r>
          </a:p>
          <a:p>
            <a:pPr lvl="1"/>
            <a:r>
              <a:rPr lang="en-US" dirty="0"/>
              <a:t>What is in scope and what is out of scope is up to the customer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F92D35-BA33-3346-BFDE-B80975931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Offensive Security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E07999-F81D-7D49-9F48-F1ACDA87E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5810697"/>
      </p:ext>
    </p:extLst>
  </p:cSld>
  <p:clrMapOvr>
    <a:masterClrMapping/>
  </p:clrMapOvr>
</p:sld>
</file>

<file path=ppt/theme/theme1.xml><?xml version="1.0" encoding="utf-8"?>
<a:theme xmlns:a="http://schemas.openxmlformats.org/drawingml/2006/main" name="1_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72436E90-E0B3-724C-B1A1-0928509567CF}" vid="{1452A37E-86BE-C946-9E46-4C04853F3567}"/>
    </a:ext>
  </a:extLst>
</a:theme>
</file>

<file path=ppt/theme/theme2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0E86AABE-A6F7-0348-8921-23958456C617}" vid="{B2DF4DD4-01E8-8D4C-B6C9-89B098833393}"/>
    </a:ext>
  </a:extLst>
</a:theme>
</file>

<file path=ppt/theme/theme3.xml><?xml version="1.0" encoding="utf-8"?>
<a:theme xmlns:a="http://schemas.openxmlformats.org/drawingml/2006/main" name="2_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0E86AABE-A6F7-0348-8921-23958456C617}" vid="{BA28E86D-BBAF-E140-84E7-304D2FF4C8F5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1460</TotalTime>
  <Words>409</Words>
  <Application>Microsoft Macintosh PowerPoint</Application>
  <PresentationFormat>Widescreen</PresentationFormat>
  <Paragraphs>125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Calibri</vt:lpstr>
      <vt:lpstr>Century Schoolbook</vt:lpstr>
      <vt:lpstr>Wingdings 2</vt:lpstr>
      <vt:lpstr>1_View</vt:lpstr>
      <vt:lpstr>View</vt:lpstr>
      <vt:lpstr>2_View</vt:lpstr>
      <vt:lpstr>Methodology</vt:lpstr>
      <vt:lpstr>PowerPoint Presentation</vt:lpstr>
      <vt:lpstr>Attacker Methodology</vt:lpstr>
      <vt:lpstr>Lockheed Martin</vt:lpstr>
      <vt:lpstr>PowerPoint Presentation</vt:lpstr>
      <vt:lpstr>PowerPoint Presentation</vt:lpstr>
      <vt:lpstr>Published Methodologies</vt:lpstr>
      <vt:lpstr>Penetration Testing Execution Standard (PTES)</vt:lpstr>
      <vt:lpstr>Pre-engagement Interactions (Planning)</vt:lpstr>
      <vt:lpstr>Intelligence Gathering</vt:lpstr>
      <vt:lpstr>Threat Modeling</vt:lpstr>
      <vt:lpstr>Vulnerability Analysis</vt:lpstr>
      <vt:lpstr>Exploitation</vt:lpstr>
      <vt:lpstr>Post Exploitation</vt:lpstr>
      <vt:lpstr>Reporting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Topic Here</dc:title>
  <dc:creator>Flaagan, Tyler</dc:creator>
  <cp:lastModifiedBy>Flaagan, Tyler</cp:lastModifiedBy>
  <cp:revision>18</cp:revision>
  <cp:lastPrinted>2018-01-16T14:21:07Z</cp:lastPrinted>
  <dcterms:created xsi:type="dcterms:W3CDTF">2018-08-23T00:07:50Z</dcterms:created>
  <dcterms:modified xsi:type="dcterms:W3CDTF">2018-10-24T22:40:31Z</dcterms:modified>
</cp:coreProperties>
</file>

<file path=docProps/thumbnail.jpeg>
</file>